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70" r:id="rId5"/>
    <p:sldId id="269" r:id="rId6"/>
    <p:sldId id="268" r:id="rId7"/>
    <p:sldId id="271" r:id="rId8"/>
    <p:sldId id="272" r:id="rId9"/>
    <p:sldId id="273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0" autoAdjust="0"/>
    <p:restoredTop sz="94660"/>
  </p:normalViewPr>
  <p:slideViewPr>
    <p:cSldViewPr snapToGrid="0">
      <p:cViewPr>
        <p:scale>
          <a:sx n="79" d="100"/>
          <a:sy n="79" d="100"/>
        </p:scale>
        <p:origin x="-4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DE15A83-4818-4A47-A348-F4A9AFA9B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CBBB980-E8FC-4067-86A7-1D4907EC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D01FB7-F1A8-433A-BC55-59C7C4008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08FB03DB-2728-4350-BACD-52B9237E3137}"/>
              </a:ext>
            </a:extLst>
          </p:cNvPr>
          <p:cNvSpPr/>
          <p:nvPr userDrawn="1"/>
        </p:nvSpPr>
        <p:spPr>
          <a:xfrm>
            <a:off x="5891514" y="0"/>
            <a:ext cx="6300486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FFA21717-33CB-400E-99B3-8F2D814A74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1213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5F9860-E7AA-4B15-9EB5-DAA925921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136525"/>
            <a:ext cx="5953246" cy="2387600"/>
          </a:xfrm>
        </p:spPr>
        <p:txBody>
          <a:bodyPr anchor="b"/>
          <a:lstStyle>
            <a:lvl1pPr algn="ctr">
              <a:defRPr sz="60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70C7889-FEAE-4D81-9328-48F835D920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02038"/>
            <a:ext cx="595324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9473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4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0DFF78-39D7-4937-98E8-F57FB15C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5237F67-7887-4F79-9086-2D4E7C41D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1E47127-0BAA-48A8-B6F8-8F7AF2B6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4E152EC-92EC-47F8-8905-AEB3824F3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6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B0B3EC-B4DF-48E5-8D49-912B3B56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9577FBE-9365-476D-A0C7-B0BFE240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68A4208-4596-4570-8A48-D601F1ED5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4768763-5A91-4409-893B-F87ABA4D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AAE3A2D-50DE-4F80-84DB-FD3E13A59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922462E-A153-40EE-9FBF-CE14C9F9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3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9F8B33-EE05-426A-BB94-37FC47554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DB95E92-26F9-42A7-9612-E965D17A1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64C2F5B-A1B9-4449-A41D-B55E31C6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9C5F5A-F6A2-4FBA-845D-97A93F2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34B308A-38D5-4D17-AF8B-1EE10530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076F7CB-AC52-43B4-AD6D-AD433BBE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3E0C11-F975-45E8-BA3E-55FFB4BA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A29AAF6-AF28-4EC4-920C-E10415C7F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8C4C7B9-CAC3-42EE-A8E2-0F73AF396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BDBA44D-A820-4823-89E3-9F96458DE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A0E0266-68E3-4D86-9523-1E4C2F30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9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98C4361-FBF7-455B-A690-B29413D343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C6B34A3-84EB-40F7-AF48-61C84CD7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786928E-2BDC-46DC-A8FE-6610F8187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32EE9B7-51BC-4834-A25D-F8B9C6BE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B9BC63-6A65-46A2-85DF-3D18833C6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0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2639484" y="2060575"/>
            <a:ext cx="12192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7662-70FF-4733-BDBF-7C47EE219870}" type="datetimeFigureOut">
              <a:rPr lang="ru-RU"/>
              <a:pPr>
                <a:defRPr/>
              </a:pPr>
              <a:t>29.01.2023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3AFCF-2B67-4566-8924-15F2FA086F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824295"/>
      </p:ext>
    </p:extLst>
  </p:cSld>
  <p:clrMapOvr>
    <a:masterClrMapping/>
  </p:clrMapOvr>
  <p:transition>
    <p:pull dir="ru"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A8F1ED-19FD-431E-92D3-E757F7F40E2D}" type="datetimeFigureOut">
              <a:rPr lang="ru-RU" smtClean="0"/>
              <a:pPr>
                <a:defRPr/>
              </a:pPr>
              <a:t>29.01.2023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77D5B2-2A3F-4776-9E40-86D4DA89859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996433"/>
      </p:ext>
    </p:extLst>
  </p:cSld>
  <p:clrMapOvr>
    <a:masterClrMapping/>
  </p:clrMapOvr>
  <p:transition>
    <p:pull dir="r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D3E4AB-007C-48CF-8A3A-B64245858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9C0369-AC97-4306-8FA4-D63F6C15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0393BF6-30A5-4619-86E0-C6FCAD4F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849F7F8-0AD7-426E-B538-B6DB07F9B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6050621-D5FD-43FC-ADA7-81BAB7DC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Фигура, имеющая форму буквы L 6">
            <a:extLst>
              <a:ext uri="{FF2B5EF4-FFF2-40B4-BE49-F238E27FC236}">
                <a16:creationId xmlns="" xmlns:a16="http://schemas.microsoft.com/office/drawing/2014/main" id="{2A4BBBCF-31DF-4475-9E88-8F57A3B2C09E}"/>
              </a:ext>
            </a:extLst>
          </p:cNvPr>
          <p:cNvSpPr/>
          <p:nvPr userDrawn="1"/>
        </p:nvSpPr>
        <p:spPr>
          <a:xfrm>
            <a:off x="0" y="5428527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>
            <a:extLst>
              <a:ext uri="{FF2B5EF4-FFF2-40B4-BE49-F238E27FC236}">
                <a16:creationId xmlns="" xmlns:a16="http://schemas.microsoft.com/office/drawing/2014/main" id="{344C342A-AFC3-4328-946C-6882274610AA}"/>
              </a:ext>
            </a:extLst>
          </p:cNvPr>
          <p:cNvSpPr/>
          <p:nvPr userDrawn="1"/>
        </p:nvSpPr>
        <p:spPr>
          <a:xfrm rot="10800000">
            <a:off x="11173428" y="0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="" xmlns:a16="http://schemas.microsoft.com/office/drawing/2014/main" id="{61889BE7-1BC9-4DB5-9627-64C2ABFE345C}"/>
              </a:ext>
            </a:extLst>
          </p:cNvPr>
          <p:cNvSpPr/>
          <p:nvPr userDrawn="1"/>
        </p:nvSpPr>
        <p:spPr>
          <a:xfrm rot="16200000">
            <a:off x="10987271" y="5613903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="" xmlns:a16="http://schemas.microsoft.com/office/drawing/2014/main" id="{D7E3AD0D-FD9E-447A-BC7C-9DFB2452477E}"/>
              </a:ext>
            </a:extLst>
          </p:cNvPr>
          <p:cNvSpPr/>
          <p:nvPr userDrawn="1"/>
        </p:nvSpPr>
        <p:spPr>
          <a:xfrm rot="5400000">
            <a:off x="-186160" y="186160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82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086CDA-E4D9-4680-9160-749F6D68D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5441D36-FD8D-467A-9F0C-C15D03101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EB013D4-5D6D-4F16-B92B-DCDC02203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D8A6D1C-C5C1-4F42-A25A-D272BE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C91FEAB-E3DA-4A2A-B748-4B754A11F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2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0B63CB-98F7-4FD2-AE6A-A9D1D0BB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C07B4AB-69EB-4069-9839-993D2E79C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2A4005B-2E7F-4189-B96D-CAEFC1F36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87EA7BC-84F9-4F7B-8CAB-E2239A3A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64A9B47-FDE3-4CE0-81AF-A83E6641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B2AFF76-4729-4763-A734-414D60FE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6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7A0613-0D99-4D1A-B35E-69F2AE2E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9161D37-3665-4485-9C81-A0284C59B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E66577C-7E72-4461-97F1-2EFF35D06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8327E4B-ABF3-4BBF-87D0-979FF17CE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C838068-9821-41C4-A10F-9F910F920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AAFDDEA-5124-47FD-B4EF-22941F87F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8D7621D-5914-4DCC-8B50-376C51D3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0F9F542-2397-4C5D-B9B4-43036BE7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16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741AA3-DEB8-4E03-B716-EE5AD8A3E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7B8DF54-7B63-463D-A705-C0CD820F6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FE19A30-CCCE-4D0F-A5EA-2694C83C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B863358-8F31-42DB-A75E-2CC034FE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6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5D96FC90-666A-41D8-AC3D-8F635019BD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5">
            <a:extLst>
              <a:ext uri="{FF2B5EF4-FFF2-40B4-BE49-F238E27FC236}">
                <a16:creationId xmlns="" xmlns:a16="http://schemas.microsoft.com/office/drawing/2014/main" id="{477A18B6-7186-4923-A2C6-B06CC71BFC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5">
            <a:extLst>
              <a:ext uri="{FF2B5EF4-FFF2-40B4-BE49-F238E27FC236}">
                <a16:creationId xmlns="" xmlns:a16="http://schemas.microsoft.com/office/drawing/2014/main" id="{75DAD50F-D376-4968-9022-8740455F48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5">
            <a:extLst>
              <a:ext uri="{FF2B5EF4-FFF2-40B4-BE49-F238E27FC236}">
                <a16:creationId xmlns="" xmlns:a16="http://schemas.microsoft.com/office/drawing/2014/main" id="{C77762DE-954C-4411-AB2A-49A43212FD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7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075DF8B3-B61E-42DF-9749-0A9A8505A4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1175" y="-6906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="" xmlns:a16="http://schemas.microsoft.com/office/drawing/2014/main" id="{320D08EE-D804-40FB-AE7E-CEE254F635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88063" y="3430929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="" xmlns:a16="http://schemas.microsoft.com/office/drawing/2014/main" id="{02F63D49-B812-486B-B5E6-9C030000DC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-22907" y="3429000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="" xmlns:a16="http://schemas.microsoft.com/office/drawing/2014/main" id="{28D52F32-A499-4CCC-A1BE-7EF779BE7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24268" y="0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600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E5460A7A-40FB-40F9-9F01-826315E49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6479" y="474562"/>
            <a:ext cx="3079750" cy="2954438"/>
          </a:xfrm>
          <a:solidFill>
            <a:schemeClr val="accent6"/>
          </a:solidFill>
          <a:ln>
            <a:noFill/>
          </a:ln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="" xmlns:a16="http://schemas.microsoft.com/office/drawing/2014/main" id="{4E0003B5-56A3-4F15-9E0F-FFAD95C293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6729" y="474562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="" xmlns:a16="http://schemas.microsoft.com/office/drawing/2014/main" id="{F6F17BB5-1285-4C8E-A946-54AAA5C077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6479" y="3429000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="" xmlns:a16="http://schemas.microsoft.com/office/drawing/2014/main" id="{213F24E3-9D87-431E-A109-DE113A138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96729" y="3429000"/>
            <a:ext cx="3079750" cy="2954438"/>
          </a:xfrm>
          <a:solidFill>
            <a:schemeClr val="accent6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="" xmlns:a16="http://schemas.microsoft.com/office/drawing/2014/main" id="{64BCA4AD-2453-4D3A-A6F4-32B0C81B4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5771" y="1770926"/>
            <a:ext cx="4429768" cy="4612511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D9592A19-466D-444B-BE3E-E2D807AE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772" y="365125"/>
            <a:ext cx="442976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8252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7FD8F8F2-4624-4188-A5F6-724E8774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5623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3593B03F-2009-4E1E-B76F-4E7AC5351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5623" y="1885950"/>
            <a:ext cx="5257800" cy="44688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="" xmlns:a16="http://schemas.microsoft.com/office/drawing/2014/main" id="{F427EE61-8BDE-44DD-A358-2FAD275FBA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577" y="1023846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E85987E3-7190-47E0-9255-D36D3D11BF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8577" y="471164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="" xmlns:a16="http://schemas.microsoft.com/office/drawing/2014/main" id="{D3CB2DBF-86BD-4842-BD8D-ED74947211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577" y="572847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="" xmlns:a16="http://schemas.microsoft.com/office/drawing/2014/main" id="{3743E8B6-7CBB-471E-A471-58E2B78D3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577" y="517579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="" xmlns:a16="http://schemas.microsoft.com/office/drawing/2014/main" id="{43700CC0-27A7-41CD-9023-C5A13EDC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8577" y="418406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="" xmlns:a16="http://schemas.microsoft.com/office/drawing/2014/main" id="{C7E1DB0A-9FF1-40B4-BDB5-AC63D12110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577" y="363138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="" xmlns:a16="http://schemas.microsoft.com/office/drawing/2014/main" id="{9D51BF41-F634-4D57-A637-FF8A0EC4BB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8577" y="2558629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="" xmlns:a16="http://schemas.microsoft.com/office/drawing/2014/main" id="{A1A49660-1072-4AE0-8537-A7BC419F15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8577" y="2005947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aphicFrame>
        <p:nvGraphicFramePr>
          <p:cNvPr id="18" name="Таблица 18">
            <a:extLst>
              <a:ext uri="{FF2B5EF4-FFF2-40B4-BE49-F238E27FC236}">
                <a16:creationId xmlns="" xmlns:a16="http://schemas.microsoft.com/office/drawing/2014/main" id="{70B24C5F-4D3D-4415-A815-49971BABC57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75099799"/>
              </p:ext>
            </p:extLst>
          </p:nvPr>
        </p:nvGraphicFramePr>
        <p:xfrm>
          <a:off x="4745620" y="471163"/>
          <a:ext cx="1435261" cy="60801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5261">
                  <a:extLst>
                    <a:ext uri="{9D8B030D-6E8A-4147-A177-3AD203B41FA5}">
                      <a16:colId xmlns="" xmlns:a16="http://schemas.microsoft.com/office/drawing/2014/main" val="3484662148"/>
                    </a:ext>
                  </a:extLst>
                </a:gridCol>
              </a:tblGrid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22690842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9783475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100208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8219575"/>
                  </a:ext>
                </a:extLst>
              </a:tr>
            </a:tbl>
          </a:graphicData>
        </a:graphic>
      </p:graphicFrame>
      <p:sp>
        <p:nvSpPr>
          <p:cNvPr id="20" name="Рисунок 19">
            <a:extLst>
              <a:ext uri="{FF2B5EF4-FFF2-40B4-BE49-F238E27FC236}">
                <a16:creationId xmlns="" xmlns:a16="http://schemas.microsoft.com/office/drawing/2014/main" id="{C502F727-D6EE-497C-A5B0-DE090ED4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54326" y="696054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1" name="Рисунок 19">
            <a:extLst>
              <a:ext uri="{FF2B5EF4-FFF2-40B4-BE49-F238E27FC236}">
                <a16:creationId xmlns="" xmlns:a16="http://schemas.microsoft.com/office/drawing/2014/main" id="{0A240E27-AEFA-43F0-89FF-2A74A5D77D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42389" y="2199183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2" name="Рисунок 19">
            <a:extLst>
              <a:ext uri="{FF2B5EF4-FFF2-40B4-BE49-F238E27FC236}">
                <a16:creationId xmlns="" xmlns:a16="http://schemas.microsoft.com/office/drawing/2014/main" id="{27F5EEBF-34A9-48CF-83E0-D6D660A517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942389" y="3739045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3" name="Рисунок 19">
            <a:extLst>
              <a:ext uri="{FF2B5EF4-FFF2-40B4-BE49-F238E27FC236}">
                <a16:creationId xmlns="" xmlns:a16="http://schemas.microsoft.com/office/drawing/2014/main" id="{190A3F46-C204-4178-985D-47AB747A32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54326" y="5261562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0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s://presentation-creation.ru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3177DD-DF81-4F80-A921-6C4F2C0A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64B142D-96E1-400F-9902-09D8626B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23BA0E2-FBA8-48E6-91B5-D882FB555D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BD04A-233C-4E8F-A10D-8C0D98297D7F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981118-B587-4460-83FC-ED85EF5E8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381D7A8-14B2-492F-9F61-6C741CF7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7FFB2-FA83-4A05-BBB4-8E512F12736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9"/>
            <a:extLst>
              <a:ext uri="{FF2B5EF4-FFF2-40B4-BE49-F238E27FC236}">
                <a16:creationId xmlns="" xmlns:a16="http://schemas.microsoft.com/office/drawing/2014/main" id="{DB681911-E539-4075-B5C8-107AF8BC28C1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5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5" r:id="rId9"/>
    <p:sldLayoutId id="2147483663" r:id="rId10"/>
    <p:sldLayoutId id="2147483662" r:id="rId11"/>
    <p:sldLayoutId id="2147483656" r:id="rId12"/>
    <p:sldLayoutId id="2147483657" r:id="rId13"/>
    <p:sldLayoutId id="2147483658" r:id="rId14"/>
    <p:sldLayoutId id="2147483659" r:id="rId15"/>
    <p:sldLayoutId id="2147483664" r:id="rId16"/>
    <p:sldLayoutId id="214748366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0C8B248D-5DB5-42B4-82E7-5353AFE7CA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4" b="374"/>
          <a:stretch>
            <a:fillRect/>
          </a:stretch>
        </p:blipFill>
        <p:spPr/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742F0B-5640-44F2-AAAA-19FBC87FA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216569"/>
            <a:ext cx="5953246" cy="2947736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effectLst/>
              </a:rPr>
              <a:t>«Я </a:t>
            </a:r>
            <a:r>
              <a:rPr lang="ru-RU" b="0" dirty="0">
                <a:effectLst/>
              </a:rPr>
              <a:t>памятник воздвиг себе нерукотворный</a:t>
            </a:r>
            <a:r>
              <a:rPr lang="ru-RU" b="0" dirty="0" smtClean="0">
                <a:effectLst/>
              </a:rPr>
              <a:t>…»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71255BE-FC6E-4FA6-8B7E-130C4FA38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75158" y="3132806"/>
            <a:ext cx="5799221" cy="165576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endParaRPr lang="ru-RU" dirty="0" smtClean="0"/>
          </a:p>
          <a:p>
            <a:r>
              <a:rPr lang="ru-RU" sz="12800" dirty="0" smtClean="0">
                <a:solidFill>
                  <a:schemeClr val="tx1"/>
                </a:solidFill>
              </a:rPr>
              <a:t>Александр Сергеевич Пушкин </a:t>
            </a:r>
          </a:p>
          <a:p>
            <a:r>
              <a:rPr lang="ru-RU" sz="12800" dirty="0" smtClean="0">
                <a:solidFill>
                  <a:schemeClr val="tx1"/>
                </a:solidFill>
              </a:rPr>
              <a:t>(1799-1837)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en-US" dirty="0" smtClean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6" descr="i?id=29166816&amp;tov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9164" y="3991180"/>
            <a:ext cx="2053416" cy="26863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1440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285751" y="3214689"/>
            <a:ext cx="4572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i="1">
                <a:latin typeface="Bookman Old Style" pitchFamily="18" charset="0"/>
              </a:rPr>
              <a:t>В первые годы по окончании Лицея им были написаны стихотворения "Деревня," "Домовому", </a:t>
            </a:r>
          </a:p>
          <a:p>
            <a:pPr eaLnBrk="1" hangingPunct="1"/>
            <a:r>
              <a:rPr lang="ru-RU" altLang="ru-RU" sz="2400" i="1">
                <a:latin typeface="Bookman Old Style" pitchFamily="18" charset="0"/>
              </a:rPr>
              <a:t>« К Чаадаеву", ода "Вольность", поэма "Руслан и Людмила". </a:t>
            </a:r>
          </a:p>
        </p:txBody>
      </p:sp>
      <p:pic>
        <p:nvPicPr>
          <p:cNvPr id="15363" name="Picture 2" descr="mhtml:file://C:\Documents%20and%20Settings\Admin\Рабочий%20стол\пушкин1\Яндекс.Картинки_%20михайловское3.mht!http://eshka-i.narod.ru/photo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214313"/>
            <a:ext cx="6148916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E:\новое\новое\pushkin_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429001"/>
            <a:ext cx="7010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6477000" y="214313"/>
            <a:ext cx="542925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i="1">
                <a:latin typeface="Bookman Old Style" pitchFamily="18" charset="0"/>
              </a:rPr>
              <a:t>Сразу после окончания Лицея в 1817 году, и вторично в 1819 г. после тяжелой болезни Пушкин приезжал в имение матери с.Михайловское Псковской губернии.</a:t>
            </a:r>
          </a:p>
        </p:txBody>
      </p:sp>
    </p:spTree>
    <p:extLst>
      <p:ext uri="{BB962C8B-B14F-4D97-AF65-F5344CB8AC3E}">
        <p14:creationId xmlns:p14="http://schemas.microsoft.com/office/powerpoint/2010/main" val="294538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5238751" y="500064"/>
            <a:ext cx="6667500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700" i="1">
                <a:latin typeface="Bookman Old Style" pitchFamily="18" charset="0"/>
              </a:rPr>
              <a:t>Идеи гражданской свободы нашли отражение и в стихах, и в поведении юного Пушкина. </a:t>
            </a:r>
          </a:p>
          <a:p>
            <a:pPr eaLnBrk="1" hangingPunct="1"/>
            <a:r>
              <a:rPr lang="ru-RU" altLang="ru-RU" sz="2700" i="1">
                <a:latin typeface="Bookman Old Style" pitchFamily="18" charset="0"/>
              </a:rPr>
              <a:t>"Пушкина надобно сослать в Сибирь: он наводнил Россию возмутительными стихами; вся молодежь наизусть их читает" - таково было решение царя Александра I. Хлопотами друзей вместо Сибири Пушкина сослали на юг. </a:t>
            </a:r>
          </a:p>
        </p:txBody>
      </p:sp>
      <p:pic>
        <p:nvPicPr>
          <p:cNvPr id="16387" name="Picture 1" descr="C:\Documents and Settings\Admin\Рабочий стол\пушкин1\pushkin-sea_big_46587152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57188"/>
            <a:ext cx="5147733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2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4642183" y="406819"/>
            <a:ext cx="69532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i="1" dirty="0">
                <a:latin typeface="Bookman Old Style" pitchFamily="18" charset="0"/>
              </a:rPr>
              <a:t>За три года ссылки написаны "Кавказский пленник" , "Бахчисарайский фонтан" , а также "Узник", "Песнь о Вещем Олеге». Начат роман в стихах "Евгений Онегин". </a:t>
            </a:r>
          </a:p>
        </p:txBody>
      </p:sp>
      <p:pic>
        <p:nvPicPr>
          <p:cNvPr id="17411" name="Picture 1" descr="E:\новое\новое\pushkin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406819"/>
            <a:ext cx="3479313" cy="256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13821" y="3914385"/>
            <a:ext cx="43283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i="1" dirty="0">
                <a:latin typeface="Bookman Old Style" pitchFamily="18" charset="0"/>
              </a:rPr>
              <a:t>В конце июля </a:t>
            </a:r>
          </a:p>
          <a:p>
            <a:pPr eaLnBrk="1" hangingPunct="1"/>
            <a:r>
              <a:rPr lang="ru-RU" altLang="ru-RU" sz="2400" i="1" dirty="0">
                <a:latin typeface="Bookman Old Style" pitchFamily="18" charset="0"/>
              </a:rPr>
              <a:t>1824 года ссылка в родительское имение Михайловское Псковской губернии. </a:t>
            </a:r>
          </a:p>
        </p:txBody>
      </p:sp>
      <p:pic>
        <p:nvPicPr>
          <p:cNvPr id="17413" name="Picture 2" descr="C:\Documents and Settings\Admin\Рабочий стол\Пушкин\pushkin_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236" y="2231355"/>
            <a:ext cx="4875796" cy="265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4762499" y="4883881"/>
            <a:ext cx="71437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i="1" dirty="0">
                <a:latin typeface="Bookman Old Style" pitchFamily="18" charset="0"/>
              </a:rPr>
              <a:t>Пушкин в селе Михайловском </a:t>
            </a:r>
          </a:p>
          <a:p>
            <a:pPr eaLnBrk="1" hangingPunct="1"/>
            <a:r>
              <a:rPr lang="ru-RU" altLang="ru-RU" b="1" i="1" dirty="0">
                <a:latin typeface="Bookman Old Style" pitchFamily="18" charset="0"/>
              </a:rPr>
              <a:t>(</a:t>
            </a:r>
            <a:r>
              <a:rPr lang="ru-RU" altLang="ru-RU" b="1" i="1" dirty="0" err="1">
                <a:latin typeface="Bookman Old Style" pitchFamily="18" charset="0"/>
              </a:rPr>
              <a:t>Пущин</a:t>
            </a:r>
            <a:r>
              <a:rPr lang="ru-RU" altLang="ru-RU" b="1" i="1" dirty="0">
                <a:latin typeface="Bookman Old Style" pitchFamily="18" charset="0"/>
              </a:rPr>
              <a:t> у Пушкина). Н.Н. </a:t>
            </a:r>
            <a:r>
              <a:rPr lang="ru-RU" altLang="ru-RU" b="1" i="1" dirty="0" err="1">
                <a:latin typeface="Bookman Old Style" pitchFamily="18" charset="0"/>
              </a:rPr>
              <a:t>Ге</a:t>
            </a:r>
            <a:r>
              <a:rPr lang="ru-RU" altLang="ru-RU" b="1" i="1" dirty="0">
                <a:latin typeface="Bookman Old Style" pitchFamily="18" charset="0"/>
              </a:rPr>
              <a:t>. 1875 г. </a:t>
            </a:r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857251" y="3357563"/>
            <a:ext cx="2226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i="1">
                <a:latin typeface="Bookman Old Style" pitchFamily="18" charset="0"/>
              </a:rPr>
              <a:t>Автопортрет</a:t>
            </a:r>
          </a:p>
        </p:txBody>
      </p:sp>
    </p:spTree>
    <p:extLst>
      <p:ext uri="{BB962C8B-B14F-4D97-AF65-F5344CB8AC3E}">
        <p14:creationId xmlns:p14="http://schemas.microsoft.com/office/powerpoint/2010/main" val="172632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/>
      <p:bldP spid="17414" grpId="0"/>
      <p:bldP spid="174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 flipH="1">
            <a:off x="6615363" y="991102"/>
            <a:ext cx="4667251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400" i="1" dirty="0">
                <a:latin typeface="Bookman Old Style" pitchFamily="18" charset="0"/>
              </a:rPr>
              <a:t>Чуть более двух лет длилась ссылка в Михайловское. Она закончилась в сентябре 1826 года. Пушкин вернулся в Москву. </a:t>
            </a:r>
          </a:p>
          <a:p>
            <a:pPr algn="just" eaLnBrk="1" hangingPunct="1"/>
            <a:r>
              <a:rPr lang="ru-RU" altLang="ru-RU" sz="2400" i="1" dirty="0">
                <a:latin typeface="Bookman Old Style" pitchFamily="18" charset="0"/>
              </a:rPr>
              <a:t>В мае 1829 г. он посватался в Москве к юной красавице </a:t>
            </a:r>
            <a:r>
              <a:rPr lang="ru-RU" altLang="ru-RU" sz="2400" i="1" u="sng" dirty="0">
                <a:latin typeface="Bookman Old Style" pitchFamily="18" charset="0"/>
              </a:rPr>
              <a:t>Наталии Николаевне Гончаровой. </a:t>
            </a:r>
          </a:p>
          <a:p>
            <a:pPr algn="l" eaLnBrk="1" hangingPunct="1"/>
            <a:endParaRPr lang="ru-RU" altLang="ru-RU" dirty="0"/>
          </a:p>
        </p:txBody>
      </p:sp>
      <p:pic>
        <p:nvPicPr>
          <p:cNvPr id="22531" name="Picture 1" descr="C:\Documents and Settings\Admin\Рабочий стол\Пушкин\pushkina_n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9" y="714375"/>
            <a:ext cx="5391867" cy="496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33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06905" y="441121"/>
            <a:ext cx="9661357" cy="7032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800" i="1" dirty="0">
                <a:latin typeface="Bookman Old Style" pitchFamily="18" charset="0"/>
              </a:rPr>
              <a:t>У </a:t>
            </a:r>
            <a:r>
              <a:rPr lang="ru-RU" altLang="ru-RU" sz="2800" i="1" dirty="0" smtClean="0">
                <a:latin typeface="Bookman Old Style" pitchFamily="18" charset="0"/>
              </a:rPr>
              <a:t> А. С. Пушкина </a:t>
            </a:r>
            <a:r>
              <a:rPr lang="ru-RU" altLang="ru-RU" sz="2800" i="1" dirty="0">
                <a:latin typeface="Bookman Old Style" pitchFamily="18" charset="0"/>
              </a:rPr>
              <a:t>и Натальи Гончаровой было четверо детей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91394" y="4170296"/>
            <a:ext cx="2544233" cy="18716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Старшая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дочь  Мария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Александровна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Пушкина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dirty="0" smtClean="0"/>
              <a:t>(1832-1919 г.)</a:t>
            </a:r>
            <a:r>
              <a:rPr lang="ru-RU" sz="1800" dirty="0" smtClean="0"/>
              <a:t> </a:t>
            </a:r>
          </a:p>
        </p:txBody>
      </p:sp>
      <p:pic>
        <p:nvPicPr>
          <p:cNvPr id="15364" name="Picture 4" descr="М.А. Пушк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15" y="2176285"/>
            <a:ext cx="1913467" cy="165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А.А. Пушк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3916" y="3004638"/>
            <a:ext cx="2116667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Г.А. Пушк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3867" y="1519285"/>
            <a:ext cx="220133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Н.А. Пушки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2517" y="4292600"/>
            <a:ext cx="210608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544234" y="1519285"/>
            <a:ext cx="297603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</a:rPr>
              <a:t>Старший сын, Александр Александрович Пушкин 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</a:rPr>
              <a:t>1833-1914 г</a:t>
            </a:r>
            <a:r>
              <a:rPr lang="ru-RU" b="1" dirty="0">
                <a:latin typeface="Times New Roman" pitchFamily="18" charset="0"/>
              </a:rPr>
              <a:t>.)</a:t>
            </a:r>
            <a:r>
              <a:rPr lang="ru-RU" dirty="0">
                <a:latin typeface="Times New Roman" pitchFamily="18" charset="0"/>
              </a:rPr>
              <a:t> 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6188075" y="3832990"/>
            <a:ext cx="2592916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</a:rPr>
              <a:t>Младший сын, Григорий Александрович Пушкин 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</a:rPr>
              <a:t>1835-1913 г</a:t>
            </a:r>
            <a:r>
              <a:rPr lang="ru-RU" b="1" dirty="0">
                <a:latin typeface="Times New Roman" pitchFamily="18" charset="0"/>
              </a:rPr>
              <a:t>.)</a:t>
            </a:r>
            <a:r>
              <a:rPr lang="ru-RU" dirty="0">
                <a:latin typeface="Times New Roman" pitchFamily="18" charset="0"/>
              </a:rPr>
              <a:t> 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9359900" y="2732405"/>
            <a:ext cx="249766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Младшая дочь, Наталья Александровна Пушкина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1836-1913 г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38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8" grpId="0"/>
      <p:bldP spid="15369" grpId="0"/>
      <p:bldP spid="153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1" y="986589"/>
            <a:ext cx="5285873" cy="5017169"/>
          </a:xfrm>
        </p:spPr>
        <p:txBody>
          <a:bodyPr>
            <a:noAutofit/>
          </a:bodyPr>
          <a:lstStyle/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 ноябре 1836 года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Александр Сергеевич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получает от Дантеса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почте письмо,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содержание которого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оскорбляет его и честь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его жены. 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Пушкин вызывает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Дантеса на дуэль.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76137" y="84221"/>
            <a:ext cx="8349916" cy="102905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Вызов 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484" name="Picture 5" descr="dantessm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9513">
            <a:off x="8188927" y="3574105"/>
            <a:ext cx="3263900" cy="2897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485" name="Picture 6" descr="i?id=29166816&amp;tov=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9471">
            <a:off x="6105798" y="1587277"/>
            <a:ext cx="2954799" cy="2899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0921099"/>
      </p:ext>
    </p:extLst>
  </p:cSld>
  <p:clrMapOvr>
    <a:masterClrMapping/>
  </p:clrMapOvr>
  <p:transition>
    <p:pull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6737684" y="428626"/>
            <a:ext cx="506529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Прожив 2 дня </a:t>
            </a: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в страшных мучениях, </a:t>
            </a: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Пушкин скончался </a:t>
            </a: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10 февраля</a:t>
            </a: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1837 г. </a:t>
            </a:r>
          </a:p>
          <a:p>
            <a:pPr eaLnBrk="1" hangingPunct="1"/>
            <a:endParaRPr lang="ru-RU" altLang="ru-RU" sz="2800" i="1" dirty="0">
              <a:latin typeface="Bookman Old Style" pitchFamily="18" charset="0"/>
            </a:endParaRP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"Солнце русской поэзии закатилось",- написал </a:t>
            </a:r>
          </a:p>
          <a:p>
            <a:pPr eaLnBrk="1" hangingPunct="1"/>
            <a:r>
              <a:rPr lang="ru-RU" altLang="ru-RU" sz="2800" i="1" dirty="0">
                <a:latin typeface="Bookman Old Style" pitchFamily="18" charset="0"/>
              </a:rPr>
              <a:t>В. Жуковский. </a:t>
            </a:r>
          </a:p>
          <a:p>
            <a:pPr algn="l" eaLnBrk="1" hangingPunct="1"/>
            <a:endParaRPr lang="ru-RU" altLang="ru-RU" sz="2400" i="1" dirty="0">
              <a:latin typeface="Bookman Old Style" pitchFamily="18" charset="0"/>
            </a:endParaRPr>
          </a:p>
        </p:txBody>
      </p:sp>
      <p:pic>
        <p:nvPicPr>
          <p:cNvPr id="29699" name="Picture 4" descr="C:\Documents and Settings\Admin\Рабочий стол\пушкин1\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357190"/>
            <a:ext cx="6013704" cy="510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5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23393" y="260649"/>
            <a:ext cx="10802375" cy="189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Sylfaen" pitchFamily="18" charset="0"/>
              </a:rPr>
              <a:t>А. С. Пушкин похоронен в Святогорском монастыре,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Sylfaen" pitchFamily="18" charset="0"/>
              </a:rPr>
              <a:t>в Псковской области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Sylfaen" pitchFamily="18" charset="0"/>
            </a:endParaRPr>
          </a:p>
        </p:txBody>
      </p:sp>
      <p:pic>
        <p:nvPicPr>
          <p:cNvPr id="23555" name="Picture 5" descr="gravesm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3118" y="1412776"/>
            <a:ext cx="3422649" cy="3600400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23556" name="Picture 6" descr="bio_4_3_h26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2118" y="1388280"/>
            <a:ext cx="3581500" cy="3624896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1487489" y="5184576"/>
            <a:ext cx="3936436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>
                <a:latin typeface="+mn-lt"/>
              </a:rPr>
              <a:t>Могила А. С. Пушкина после смерти </a:t>
            </a:r>
            <a:r>
              <a:rPr lang="ru-RU" sz="2000" b="1" dirty="0" smtClean="0">
                <a:latin typeface="+mn-lt"/>
              </a:rPr>
              <a:t>поэта</a:t>
            </a:r>
            <a:endParaRPr lang="ru-RU" sz="2000" b="1" dirty="0">
              <a:latin typeface="+mn-lt"/>
            </a:endParaRPr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7056107" y="5157193"/>
            <a:ext cx="396451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>
                <a:latin typeface="+mn-lt"/>
              </a:rPr>
              <a:t>Могила А. С. Пушкина в </a:t>
            </a:r>
            <a:r>
              <a:rPr lang="ru-RU" sz="2000" b="1" dirty="0" smtClean="0">
                <a:latin typeface="+mn-lt"/>
              </a:rPr>
              <a:t>наше время</a:t>
            </a:r>
            <a:endParaRPr lang="ru-RU" sz="2000" b="1" dirty="0">
              <a:latin typeface="+mn-lt"/>
            </a:endParaRPr>
          </a:p>
          <a:p>
            <a:endParaRPr lang="ru-RU" sz="2000" b="1" dirty="0">
              <a:solidFill>
                <a:srgbClr val="FF0000"/>
              </a:solidFill>
              <a:latin typeface="Sylfaen" pitchFamily="18" charset="0"/>
            </a:endParaRPr>
          </a:p>
        </p:txBody>
      </p:sp>
      <p:pic>
        <p:nvPicPr>
          <p:cNvPr id="23559" name="Picture 9" descr="5[2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899" y="4792150"/>
            <a:ext cx="1091219" cy="1301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8208940"/>
      </p:ext>
    </p:extLst>
  </p:cSld>
  <p:clrMapOvr>
    <a:masterClrMapping/>
  </p:clrMapOvr>
  <p:transition>
    <p:pull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5"/>
          <p:cNvSpPr>
            <a:spLocks noChangeArrowheads="1"/>
          </p:cNvSpPr>
          <p:nvPr/>
        </p:nvSpPr>
        <p:spPr bwMode="auto">
          <a:xfrm>
            <a:off x="1" y="142876"/>
            <a:ext cx="11715751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>
                <a:latin typeface="Bookman Old Style" pitchFamily="18" charset="0"/>
              </a:rPr>
              <a:t>Смерть поэта стала </a:t>
            </a:r>
          </a:p>
          <a:p>
            <a:pPr algn="ctr" eaLnBrk="1" hangingPunct="1"/>
            <a:r>
              <a:rPr lang="ru-RU" altLang="ru-RU" sz="2400" b="1" i="1" dirty="0">
                <a:latin typeface="Bookman Old Style" pitchFamily="18" charset="0"/>
              </a:rPr>
              <a:t>началом его бессмертной славы на земле.</a:t>
            </a:r>
          </a:p>
        </p:txBody>
      </p:sp>
      <p:pic>
        <p:nvPicPr>
          <p:cNvPr id="30723" name="Picture 3" descr="C:\Documents and Settings\Admin\Рабочий стол\Пушкин\220px-__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16" y="1259185"/>
            <a:ext cx="2117893" cy="240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C:\Documents and Settings\Admin\Рабочий стол\Пушкин\244px-Pushkin_Goncharova_Arbat_2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294" y="1347536"/>
            <a:ext cx="2187747" cy="231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C:\Documents and Settings\Admin\Рабочий стол\Пушкин\256px-Pushkin_monument_Urals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671" y="4186238"/>
            <a:ext cx="361950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C:\Documents and Settings\Admin\Рабочий стол\Пушкин\270px-Bust_pushkin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91" y="1545493"/>
            <a:ext cx="3756660" cy="211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8" descr="C:\Documents and Settings\Admin\Рабочий стол\Пушкин\120px-Pushki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4186238"/>
            <a:ext cx="1982123" cy="200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9" descr="C:\Documents and Settings\Admin\Рабочий стол\Пушкин\131px-PushkinCoi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872" y="4186238"/>
            <a:ext cx="2432051" cy="200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84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4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04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04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04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04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65" y="2643182"/>
            <a:ext cx="9960864" cy="1143000"/>
          </a:xfrm>
        </p:spPr>
        <p:txBody>
          <a:bodyPr>
            <a:prstTxWarp prst="textInflate">
              <a:avLst/>
            </a:prstTxWarp>
            <a:normAutofit/>
          </a:bodyPr>
          <a:lstStyle/>
          <a:p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itchFamily="66" charset="0"/>
              </a:rPr>
              <a:t>Спасибо за внимание!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4" name="Picture 4" descr="&amp;Pcy;&amp;lcy;&amp;iecy;&amp;jcy;&amp;kcy;&amp;acy;&amp;scy;&amp;tcy; &quot;&amp;Gcy;&amp;Ocy;&amp;Rcy;&amp;Icy;&amp;Tcy; &amp;Scy;&amp;Vcy;&amp;IEcy;&amp;CHcy;&amp;Acy;, &amp;Scy;&amp;Tcy;&amp;IEcy;&amp;Kcy;&amp;Acy;&amp;IEcy;&amp;Tcy; &amp;Vcy;&amp;Ocy;&amp;Scy;&amp;K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6114" y="4211813"/>
            <a:ext cx="2096757" cy="1968855"/>
          </a:xfrm>
          <a:prstGeom prst="rect">
            <a:avLst/>
          </a:prstGeom>
          <a:noFill/>
        </p:spPr>
      </p:pic>
      <p:pic>
        <p:nvPicPr>
          <p:cNvPr id="1030" name="Picture 6" descr="&amp;Kcy;&amp;acy;&amp;rcy;&amp;tcy;&amp;icy;&amp;ncy;&amp;kcy;&amp;icy;, &amp;shcy;&amp;kcy;&amp;ocy;&amp;lcy;&amp;softcy;&amp;ncy;&amp;ycy;&amp;iecy; &amp;kcy;&amp;ocy;&amp;mcy;&amp;pcy;&amp;ocy;&amp;zcy;&amp;icy;&amp;tscy;&amp;icy;&amp;icy;, &amp;pcy;&amp;rcy;&amp;icy;&amp;ncy;&amp;acy;&amp;dcy;&amp;lcy;&amp;iecy;&amp;zhcy;&amp;ncy;&amp;ocy;&amp;scy;&amp;tcy;&amp;icy;, &amp;kcy;&amp;ocy;&amp;lcy;&amp;ocy;&amp;kcy;&amp;ocy;&amp;lcy;&amp;softcy;&amp;chcy;&amp;icy;&amp;kcy;&amp;i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31" y="142853"/>
            <a:ext cx="5619789" cy="2102153"/>
          </a:xfrm>
          <a:prstGeom prst="rect">
            <a:avLst/>
          </a:prstGeom>
          <a:noFill/>
        </p:spPr>
      </p:pic>
      <p:pic>
        <p:nvPicPr>
          <p:cNvPr id="1036" name="Picture 12" descr="&amp;Scy;&amp;Lcy;&amp;Acy;&amp;Dcy;&amp;Ocy;&amp;Scy;&amp;Tcy;&amp;SOFTcy; &amp;Pcy;&amp;Rcy;&amp;Ocy;&amp;SHCHcy;&amp;IEcy;&amp;Ncy;&amp;Icy;&amp;YAcy;'' - &amp;Icy;&amp;scy;&amp;tcy;&amp;ocy;&amp;rcy;&amp;icy;&amp;yacy; &amp;lcy;&amp;yucy;&amp;bcy;&amp;vcy;&amp;icy;- &amp;yacy;.&amp;rcy;&amp;u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59554" y="3656979"/>
            <a:ext cx="2571768" cy="33490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255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 Александра Пушкина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D2B5441-63C2-46D7-AE01-8336336CD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АЛЕКСАНДР СЕРГЕЕВИЧ ПУШКИН </a:t>
            </a:r>
            <a:r>
              <a:rPr lang="ru-RU" dirty="0" smtClean="0">
                <a:solidFill>
                  <a:srgbClr val="0070C0"/>
                </a:solidFill>
              </a:rPr>
              <a:t>родился </a:t>
            </a:r>
            <a:r>
              <a:rPr lang="ru-RU" dirty="0">
                <a:solidFill>
                  <a:srgbClr val="0070C0"/>
                </a:solidFill>
              </a:rPr>
              <a:t>в Москве 26 мая (ныне 6 июня) 1799 года в дворянской помещичьей семье в день праздника Вознесения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marL="0" indent="0" algn="just" fontAlgn="t">
              <a:buNone/>
            </a:pPr>
            <a:r>
              <a:rPr lang="ru-RU" dirty="0">
                <a:solidFill>
                  <a:srgbClr val="0070C0"/>
                </a:solidFill>
              </a:rPr>
              <a:t>Маленького Сашу растила НЯНЯ АРИНА РОДИОНОВНА ЯКОВЛЕВА, </a:t>
            </a:r>
            <a:r>
              <a:rPr lang="ru-RU" dirty="0" smtClean="0">
                <a:solidFill>
                  <a:srgbClr val="0070C0"/>
                </a:solidFill>
              </a:rPr>
              <a:t>которая была неграмотной, но знала много и говорила складно.</a:t>
            </a:r>
            <a:endParaRPr lang="ru-RU" dirty="0">
              <a:solidFill>
                <a:srgbClr val="0070C0"/>
              </a:solidFill>
            </a:endParaRPr>
          </a:p>
          <a:p>
            <a:pPr marL="0" indent="0" algn="just" fontAlgn="t">
              <a:buNone/>
            </a:pPr>
            <a:r>
              <a:rPr lang="ru-RU" dirty="0" smtClean="0">
                <a:solidFill>
                  <a:srgbClr val="0070C0"/>
                </a:solidFill>
              </a:rPr>
              <a:t>Именно у своей няни </a:t>
            </a:r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ушкин получил первые уроки литературного мастерства.</a:t>
            </a:r>
          </a:p>
          <a:p>
            <a:pPr marL="0" indent="0" algn="ctr" fontAlgn="t">
              <a:buNone/>
            </a:pPr>
            <a:r>
              <a:rPr lang="ru-RU" dirty="0">
                <a:solidFill>
                  <a:srgbClr val="7030A0"/>
                </a:solidFill>
              </a:rPr>
              <a:t>Мастерица ведь </a:t>
            </a:r>
            <a:r>
              <a:rPr lang="ru-RU" dirty="0" smtClean="0">
                <a:solidFill>
                  <a:srgbClr val="7030A0"/>
                </a:solidFill>
              </a:rPr>
              <a:t>была</a:t>
            </a:r>
          </a:p>
          <a:p>
            <a:pPr marL="0" indent="0" algn="ctr" fontAlgn="t">
              <a:buNone/>
            </a:pPr>
            <a:r>
              <a:rPr lang="ru-RU" dirty="0" smtClean="0">
                <a:solidFill>
                  <a:srgbClr val="7030A0"/>
                </a:solidFill>
              </a:rPr>
              <a:t>И </a:t>
            </a:r>
            <a:r>
              <a:rPr lang="ru-RU" dirty="0">
                <a:solidFill>
                  <a:srgbClr val="7030A0"/>
                </a:solidFill>
              </a:rPr>
              <a:t>откуда что брала</a:t>
            </a:r>
            <a:r>
              <a:rPr lang="ru-RU" dirty="0" smtClean="0">
                <a:solidFill>
                  <a:srgbClr val="7030A0"/>
                </a:solidFill>
              </a:rPr>
              <a:t>!</a:t>
            </a:r>
          </a:p>
          <a:p>
            <a:pPr marL="0" indent="0" algn="ctr" fontAlgn="t">
              <a:buNone/>
            </a:pPr>
            <a:r>
              <a:rPr lang="ru-RU" dirty="0" smtClean="0">
                <a:solidFill>
                  <a:srgbClr val="7030A0"/>
                </a:solidFill>
              </a:rPr>
              <a:t>И </a:t>
            </a:r>
            <a:r>
              <a:rPr lang="ru-RU" dirty="0">
                <a:solidFill>
                  <a:srgbClr val="7030A0"/>
                </a:solidFill>
              </a:rPr>
              <a:t>куда разумны шутки</a:t>
            </a:r>
            <a:r>
              <a:rPr lang="ru-RU" dirty="0" smtClean="0">
                <a:solidFill>
                  <a:srgbClr val="7030A0"/>
                </a:solidFill>
              </a:rPr>
              <a:t>,</a:t>
            </a:r>
          </a:p>
          <a:p>
            <a:pPr marL="0" indent="0" algn="ctr" fontAlgn="t">
              <a:buNone/>
            </a:pPr>
            <a:r>
              <a:rPr lang="ru-RU" dirty="0" smtClean="0">
                <a:solidFill>
                  <a:srgbClr val="7030A0"/>
                </a:solidFill>
              </a:rPr>
              <a:t>Поговорки</a:t>
            </a:r>
            <a:r>
              <a:rPr lang="ru-RU" dirty="0">
                <a:solidFill>
                  <a:srgbClr val="7030A0"/>
                </a:solidFill>
              </a:rPr>
              <a:t>, прибаутки</a:t>
            </a:r>
            <a:r>
              <a:rPr lang="ru-RU" dirty="0" smtClean="0">
                <a:solidFill>
                  <a:srgbClr val="7030A0"/>
                </a:solidFill>
              </a:rPr>
              <a:t>,</a:t>
            </a:r>
          </a:p>
          <a:p>
            <a:pPr marL="0" indent="0" algn="ctr" fontAlgn="t">
              <a:buNone/>
            </a:pPr>
            <a:r>
              <a:rPr lang="ru-RU" dirty="0" smtClean="0">
                <a:solidFill>
                  <a:srgbClr val="7030A0"/>
                </a:solidFill>
              </a:rPr>
              <a:t>Небылицы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dirty="0" smtClean="0">
                <a:solidFill>
                  <a:srgbClr val="7030A0"/>
                </a:solidFill>
              </a:rPr>
              <a:t>былины</a:t>
            </a:r>
          </a:p>
          <a:p>
            <a:pPr marL="0" indent="0" algn="ctr" fontAlgn="t">
              <a:buNone/>
            </a:pPr>
            <a:r>
              <a:rPr lang="ru-RU" dirty="0" smtClean="0">
                <a:solidFill>
                  <a:srgbClr val="7030A0"/>
                </a:solidFill>
              </a:rPr>
              <a:t>Православной </a:t>
            </a:r>
            <a:r>
              <a:rPr lang="ru-RU" dirty="0">
                <a:solidFill>
                  <a:srgbClr val="7030A0"/>
                </a:solidFill>
              </a:rPr>
              <a:t>старины…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14" descr="arin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4487" y="3783722"/>
            <a:ext cx="1450161" cy="2160240"/>
          </a:xfrm>
          <a:prstGeom prst="rect">
            <a:avLst/>
          </a:prstGeom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418221" y="3818529"/>
            <a:ext cx="2880319" cy="2090627"/>
            <a:chOff x="490" y="149"/>
            <a:chExt cx="2017" cy="1118"/>
          </a:xfrm>
        </p:grpSpPr>
        <p:pic>
          <p:nvPicPr>
            <p:cNvPr id="7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" y="149"/>
              <a:ext cx="937" cy="1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7"/>
            <p:cNvSpPr>
              <a:spLocks noChangeArrowheads="1"/>
            </p:cNvSpPr>
            <p:nvPr/>
          </p:nvSpPr>
          <p:spPr bwMode="auto">
            <a:xfrm>
              <a:off x="1625" y="253"/>
              <a:ext cx="88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2000" b="1" dirty="0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612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9301" y="277814"/>
            <a:ext cx="2688167" cy="918939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 Семья</a:t>
            </a:r>
            <a:r>
              <a:rPr lang="ru-RU" sz="4400" b="1" dirty="0" smtClean="0">
                <a:solidFill>
                  <a:srgbClr val="002060"/>
                </a:solidFill>
              </a:rPr>
              <a:t> 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" y="2852738"/>
            <a:ext cx="3407833" cy="3600450"/>
          </a:xfrm>
        </p:spPr>
        <p:txBody>
          <a:bodyPr>
            <a:normAutofit fontScale="92500" lnSpcReduction="10000"/>
          </a:bodyPr>
          <a:lstStyle/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Отец , Сергей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   Львович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 smtClean="0"/>
              <a:t> (1770-1838г.),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принадлежал к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     древнему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дворянскому роду,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упоминаемому 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в Летописях со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времен  Ивана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/>
              <a:t>Грозного</a:t>
            </a:r>
          </a:p>
        </p:txBody>
      </p:sp>
      <p:pic>
        <p:nvPicPr>
          <p:cNvPr id="11268" name="Picture 4" descr="Сергей Львович Пушк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51" y="476250"/>
            <a:ext cx="25400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Н.О. Пушк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4034" y="404814"/>
            <a:ext cx="2715684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591552" y="3434507"/>
            <a:ext cx="316864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Мать, Надежда Осиповна Пушкина </a:t>
            </a:r>
            <a:endParaRPr lang="ru-RU" sz="2000" b="1" dirty="0">
              <a:latin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</a:rPr>
              <a:t>(1775-1836г.) , </a:t>
            </a:r>
            <a:r>
              <a:rPr lang="ru-RU" sz="2400" b="1" dirty="0">
                <a:latin typeface="Times New Roman" pitchFamily="18" charset="0"/>
              </a:rPr>
              <a:t>была внучкой Ибрагима Ганнибала – «арапа Петра Великого»</a:t>
            </a:r>
          </a:p>
        </p:txBody>
      </p:sp>
      <p:pic>
        <p:nvPicPr>
          <p:cNvPr id="11271" name="Picture 7" descr="О.С. Павлищ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5701" y="2420939"/>
            <a:ext cx="211243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Л.С. Пушк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8618" y="2852738"/>
            <a:ext cx="1847849" cy="172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600451" y="4553755"/>
            <a:ext cx="2207683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Сестра, Ольга Сергеевна </a:t>
            </a:r>
            <a:r>
              <a:rPr lang="ru-RU" sz="2000" b="1" dirty="0">
                <a:latin typeface="Times New Roman" pitchFamily="18" charset="0"/>
              </a:rPr>
              <a:t>Павлищева</a:t>
            </a:r>
            <a:r>
              <a:rPr lang="ru-RU" sz="2400" b="1" dirty="0">
                <a:latin typeface="Times New Roman" pitchFamily="18" charset="0"/>
              </a:rPr>
              <a:t> </a:t>
            </a:r>
          </a:p>
          <a:p>
            <a:pPr algn="ctr"/>
            <a:r>
              <a:rPr lang="ru-RU" sz="2000" b="1" dirty="0">
                <a:latin typeface="Times New Roman" pitchFamily="18" charset="0"/>
              </a:rPr>
              <a:t>(1797-1868г.) 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191251" y="4697414"/>
            <a:ext cx="24003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Брат, Лев Сергеевич Пушкин </a:t>
            </a:r>
          </a:p>
          <a:p>
            <a:pPr algn="ctr"/>
            <a:r>
              <a:rPr lang="ru-RU" sz="2000" b="1" dirty="0">
                <a:latin typeface="Times New Roman" pitchFamily="18" charset="0"/>
              </a:rPr>
              <a:t>(1805-1852г.) </a:t>
            </a:r>
          </a:p>
        </p:txBody>
      </p:sp>
    </p:spTree>
    <p:extLst>
      <p:ext uri="{BB962C8B-B14F-4D97-AF65-F5344CB8AC3E}">
        <p14:creationId xmlns:p14="http://schemas.microsoft.com/office/powerpoint/2010/main" val="169599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70" grpId="0"/>
      <p:bldP spid="11273" grpId="0"/>
      <p:bldP spid="112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Documents and Settings\Admin\Рабочий стол\Пушкин\180px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857250"/>
            <a:ext cx="46101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Прямоугольник 7"/>
          <p:cNvSpPr>
            <a:spLocks noChangeArrowheads="1"/>
          </p:cNvSpPr>
          <p:nvPr/>
        </p:nvSpPr>
        <p:spPr bwMode="auto">
          <a:xfrm>
            <a:off x="5305926" y="904935"/>
            <a:ext cx="605188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3200" b="1" i="1" dirty="0">
                <a:latin typeface="+mn-lt"/>
              </a:rPr>
              <a:t>В 12 лет Александр был отвезен учиться в новое, только что открывшееся </a:t>
            </a:r>
            <a:r>
              <a:rPr lang="ru-RU" altLang="ru-RU" sz="3200" b="1" i="1" dirty="0" smtClean="0">
                <a:latin typeface="+mn-lt"/>
              </a:rPr>
              <a:t>19 </a:t>
            </a:r>
            <a:r>
              <a:rPr lang="ru-RU" altLang="ru-RU" sz="3200" b="1" i="1" dirty="0">
                <a:latin typeface="+mn-lt"/>
              </a:rPr>
              <a:t>октября 1811 г. учебное заведение - </a:t>
            </a:r>
            <a:r>
              <a:rPr lang="ru-RU" altLang="ru-RU" sz="3200" b="1" i="1" u="sng" dirty="0">
                <a:latin typeface="+mn-lt"/>
              </a:rPr>
              <a:t>Царскосельский Лицей </a:t>
            </a:r>
            <a:r>
              <a:rPr lang="ru-RU" altLang="ru-RU" sz="3200" b="1" i="1" dirty="0">
                <a:latin typeface="+mn-lt"/>
              </a:rPr>
              <a:t>под Петербургом, место, где располагалась летняя резиденция русских императоров</a:t>
            </a:r>
          </a:p>
        </p:txBody>
      </p:sp>
    </p:spTree>
    <p:extLst>
      <p:ext uri="{BB962C8B-B14F-4D97-AF65-F5344CB8AC3E}">
        <p14:creationId xmlns:p14="http://schemas.microsoft.com/office/powerpoint/2010/main" val="3396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6381751" y="613610"/>
            <a:ext cx="5524500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300" i="1" dirty="0">
                <a:latin typeface="+mn-lt"/>
              </a:rPr>
              <a:t>Императорский Царскосельский Лицей был создан для образования и воспитания юношества, предназначенного к «важнейшим частям службы Государственной».</a:t>
            </a:r>
          </a:p>
        </p:txBody>
      </p:sp>
      <p:pic>
        <p:nvPicPr>
          <p:cNvPr id="9219" name="Picture 9" descr="slide0010_image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453" y="3071813"/>
            <a:ext cx="4397096" cy="308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21" y="214313"/>
            <a:ext cx="5582653" cy="275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41421" y="3299659"/>
            <a:ext cx="59967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400" i="1" dirty="0">
                <a:latin typeface="+mn-lt"/>
              </a:rPr>
              <a:t>В своих правах Лицей приравнивался к российским университетам и находился под особым покровительством Александра </a:t>
            </a:r>
            <a:r>
              <a:rPr lang="en-US" altLang="ru-RU" sz="2400" i="1" dirty="0">
                <a:latin typeface="+mn-lt"/>
              </a:rPr>
              <a:t>I</a:t>
            </a:r>
            <a:r>
              <a:rPr lang="ru-RU" altLang="ru-RU" sz="2400" i="1" dirty="0">
                <a:latin typeface="+mn-lt"/>
              </a:rPr>
              <a:t>. В Лицей принимали дворянских мальчиков 10-12 лет по результатам вступительных экзаменов.</a:t>
            </a:r>
          </a:p>
        </p:txBody>
      </p:sp>
    </p:spTree>
    <p:extLst>
      <p:ext uri="{BB962C8B-B14F-4D97-AF65-F5344CB8AC3E}">
        <p14:creationId xmlns:p14="http://schemas.microsoft.com/office/powerpoint/2010/main" val="114937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2284" y="549275"/>
            <a:ext cx="10261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i="1" dirty="0">
                <a:latin typeface="Times New Roman" pitchFamily="18" charset="0"/>
              </a:rPr>
              <a:t>В Лицее Пушкин встретил своих лучших друзей</a:t>
            </a:r>
          </a:p>
        </p:txBody>
      </p:sp>
      <p:grpSp>
        <p:nvGrpSpPr>
          <p:cNvPr id="104451" name="Group 3"/>
          <p:cNvGrpSpPr>
            <a:grpSpLocks/>
          </p:cNvGrpSpPr>
          <p:nvPr/>
        </p:nvGrpSpPr>
        <p:grpSpPr bwMode="auto">
          <a:xfrm>
            <a:off x="4396318" y="1758950"/>
            <a:ext cx="3812116" cy="3506788"/>
            <a:chOff x="2077" y="1108"/>
            <a:chExt cx="1801" cy="2209"/>
          </a:xfrm>
        </p:grpSpPr>
        <p:pic>
          <p:nvPicPr>
            <p:cNvPr id="10445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7" y="1108"/>
              <a:ext cx="1643" cy="173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04453" name="Text Box 5"/>
            <p:cNvSpPr txBox="1">
              <a:spLocks noChangeArrowheads="1"/>
            </p:cNvSpPr>
            <p:nvPr/>
          </p:nvSpPr>
          <p:spPr bwMode="auto">
            <a:xfrm>
              <a:off x="2290" y="3067"/>
              <a:ext cx="158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 i="1">
                  <a:latin typeface="Arial" pitchFamily="34" charset="0"/>
                </a:rPr>
                <a:t>А.А. Дельвиг</a:t>
              </a:r>
            </a:p>
          </p:txBody>
        </p:sp>
      </p:grpSp>
      <p:grpSp>
        <p:nvGrpSpPr>
          <p:cNvPr id="104454" name="Group 6"/>
          <p:cNvGrpSpPr>
            <a:grpSpLocks/>
          </p:cNvGrpSpPr>
          <p:nvPr/>
        </p:nvGrpSpPr>
        <p:grpSpPr bwMode="auto">
          <a:xfrm>
            <a:off x="624418" y="2349501"/>
            <a:ext cx="3263900" cy="3636963"/>
            <a:chOff x="249" y="1480"/>
            <a:chExt cx="1542" cy="2291"/>
          </a:xfrm>
        </p:grpSpPr>
        <p:pic>
          <p:nvPicPr>
            <p:cNvPr id="104455" name="Picture 7" descr="сканирование002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1" y="1480"/>
              <a:ext cx="127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456" name="Text Box 8"/>
            <p:cNvSpPr txBox="1">
              <a:spLocks noChangeArrowheads="1"/>
            </p:cNvSpPr>
            <p:nvPr/>
          </p:nvSpPr>
          <p:spPr bwMode="auto">
            <a:xfrm>
              <a:off x="249" y="3521"/>
              <a:ext cx="154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В.К.Кюхельбекер</a:t>
              </a:r>
            </a:p>
          </p:txBody>
        </p:sp>
      </p:grpSp>
      <p:grpSp>
        <p:nvGrpSpPr>
          <p:cNvPr id="104457" name="Group 9"/>
          <p:cNvGrpSpPr>
            <a:grpSpLocks/>
          </p:cNvGrpSpPr>
          <p:nvPr/>
        </p:nvGrpSpPr>
        <p:grpSpPr bwMode="auto">
          <a:xfrm>
            <a:off x="8784167" y="2420939"/>
            <a:ext cx="2688167" cy="3565525"/>
            <a:chOff x="4150" y="1525"/>
            <a:chExt cx="1270" cy="2246"/>
          </a:xfrm>
        </p:grpSpPr>
        <p:pic>
          <p:nvPicPr>
            <p:cNvPr id="104458" name="Picture 10" descr="сканирование00100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50" y="1525"/>
              <a:ext cx="1270" cy="1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459" name="Text Box 11"/>
            <p:cNvSpPr txBox="1">
              <a:spLocks noChangeArrowheads="1"/>
            </p:cNvSpPr>
            <p:nvPr/>
          </p:nvSpPr>
          <p:spPr bwMode="auto">
            <a:xfrm>
              <a:off x="4195" y="3521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И.И. Пущин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384884" y="566329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i="1" dirty="0">
                <a:solidFill>
                  <a:srgbClr val="002060"/>
                </a:solidFill>
                <a:latin typeface="Bookman Old Style" pitchFamily="18" charset="0"/>
              </a:rPr>
              <a:t>Пушкин сохранил лицейскую дружбу </a:t>
            </a:r>
          </a:p>
          <a:p>
            <a:pPr algn="ctr"/>
            <a:r>
              <a:rPr lang="ru-RU" altLang="ru-RU" i="1" dirty="0">
                <a:solidFill>
                  <a:srgbClr val="002060"/>
                </a:solidFill>
                <a:latin typeface="Bookman Old Style" pitchFamily="18" charset="0"/>
              </a:rPr>
              <a:t>и культ Лицея на всю жизнь.</a:t>
            </a:r>
            <a:endParaRPr lang="ru-RU" altLang="ru-RU" sz="1200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1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slide0018_image0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857250"/>
            <a:ext cx="486621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2" descr="slide0018_image0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1" y="857250"/>
            <a:ext cx="49530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Прямоугольник 6"/>
          <p:cNvSpPr>
            <a:spLocks noChangeArrowheads="1"/>
          </p:cNvSpPr>
          <p:nvPr/>
        </p:nvSpPr>
        <p:spPr bwMode="auto">
          <a:xfrm>
            <a:off x="5143501" y="3857626"/>
            <a:ext cx="7048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i="1">
                <a:latin typeface="Bookman Old Style" pitchFamily="18" charset="0"/>
              </a:rPr>
              <a:t>В каждой комнате – железная кровать, комод, конторка, зеркало, стул, стол для умывания, вместе и ночной. На конторке чернильница и подсвечник со щипцами…»       И.И.Пущин.Записки о Пушкине.</a:t>
            </a:r>
          </a:p>
        </p:txBody>
      </p:sp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1714501" y="214314"/>
            <a:ext cx="6498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i="1">
                <a:latin typeface="Bookman Old Style" pitchFamily="18" charset="0"/>
              </a:rPr>
              <a:t>Комната Александра Пушкина</a:t>
            </a:r>
          </a:p>
        </p:txBody>
      </p:sp>
    </p:spTree>
    <p:extLst>
      <p:ext uri="{BB962C8B-B14F-4D97-AF65-F5344CB8AC3E}">
        <p14:creationId xmlns:p14="http://schemas.microsoft.com/office/powerpoint/2010/main" val="115388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360" y="4293097"/>
            <a:ext cx="11379629" cy="2276873"/>
          </a:xfrm>
        </p:spPr>
        <p:txBody>
          <a:bodyPr>
            <a:normAutofit fontScale="32500" lnSpcReduction="20000"/>
          </a:bodyPr>
          <a:lstStyle/>
          <a:p>
            <a:pPr marL="282575" indent="-7938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9600" b="1" dirty="0" smtClean="0"/>
              <a:t>4 и 8 января 1815 г.  в лицее  происходило  первое публичное испытание, на которое приехали из Петербурга важные государственные люди. </a:t>
            </a:r>
          </a:p>
          <a:p>
            <a:pPr marL="282575" indent="-7938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9600" b="1" dirty="0" smtClean="0"/>
              <a:t>Державин  был сражен:  «ЕМУ  ЛИРУ  ПЕРЕДАЮ . </a:t>
            </a:r>
          </a:p>
          <a:p>
            <a:pPr marL="365760" indent="-283464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9600" b="1" dirty="0" smtClean="0"/>
              <a:t>                                                   ТЕПЕРЬ  И    УМЕРЕТЬ  МОЖНО!»</a:t>
            </a:r>
          </a:p>
          <a:p>
            <a:pPr marL="365760" indent="-283464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4400" dirty="0" smtClean="0"/>
          </a:p>
          <a:p>
            <a:pPr marL="365760" indent="-283464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endParaRPr lang="ru-RU" sz="4400" dirty="0"/>
          </a:p>
        </p:txBody>
      </p:sp>
      <p:pic>
        <p:nvPicPr>
          <p:cNvPr id="8195" name="Рисунок 3" descr="И. РЕПИН  ПУШКИН  НА  ЭКЗАМЕНЕ  В  ЦАРСКОМ  СЕЛЕ  8 ЯНВАРЯ 1815 Г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3138" y="1484785"/>
            <a:ext cx="6451215" cy="259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527381" y="0"/>
            <a:ext cx="116646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Franklin Gothic Demi Cond" pitchFamily="34" charset="0"/>
              </a:rPr>
              <a:t>                                     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</a:rPr>
              <a:t>Пушкин </a:t>
            </a:r>
            <a:r>
              <a:rPr lang="ru-RU" sz="2400" b="1" i="1" dirty="0">
                <a:latin typeface="Times New Roman" pitchFamily="18" charset="0"/>
              </a:rPr>
              <a:t>на выпускном экзамене читает «Воспоминания в Царском Селе»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tx2">
                  <a:lumMod val="50000"/>
                </a:schemeClr>
              </a:solidFill>
              <a:latin typeface="Franklin Gothic Demi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19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3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5524501" y="1014249"/>
            <a:ext cx="6381751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700" i="1" dirty="0">
                <a:solidFill>
                  <a:srgbClr val="0070C0"/>
                </a:solidFill>
                <a:latin typeface="Bookman Old Style" pitchFamily="18" charset="0"/>
              </a:rPr>
              <a:t>Лицей заменил Пушкину детство. </a:t>
            </a:r>
          </a:p>
          <a:p>
            <a:pPr algn="just" eaLnBrk="1" hangingPunct="1"/>
            <a:r>
              <a:rPr lang="ru-RU" altLang="ru-RU" sz="2700" i="1" dirty="0">
                <a:solidFill>
                  <a:srgbClr val="0070C0"/>
                </a:solidFill>
                <a:latin typeface="Bookman Old Style" pitchFamily="18" charset="0"/>
              </a:rPr>
              <a:t>Лицей был закончен - детство прошло. Началась жизнь. Пушкин переехал в Петербург и поступил в коллегию иностранных дел в чине коллежского секретаря, но служба мало интересовала его. Он увлекался театром, балами, стал участником разных литературных обществ, завел много знакомств.</a:t>
            </a:r>
          </a:p>
        </p:txBody>
      </p:sp>
      <p:pic>
        <p:nvPicPr>
          <p:cNvPr id="14339" name="Picture 2" descr="C:\Documents and Settings\Admin\Рабочий стол\пушкин1\pushk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500064"/>
            <a:ext cx="5245100" cy="569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88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753</Words>
  <Application>Microsoft Office PowerPoint</Application>
  <PresentationFormat>Произвольный</PresentationFormat>
  <Paragraphs>127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«Я памятник воздвиг себе нерукотворный…»</vt:lpstr>
      <vt:lpstr>Детство Александра Пушкина </vt:lpstr>
      <vt:lpstr>  Семья  </vt:lpstr>
      <vt:lpstr>Презентация PowerPoint</vt:lpstr>
      <vt:lpstr>Презентация PowerPoint</vt:lpstr>
      <vt:lpstr>В Лицее Пушкин встретил своих лучших друзей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 А. С. Пушкина и Натальи Гончаровой было четверо детей</vt:lpstr>
      <vt:lpstr>Вызов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Гульнара</cp:lastModifiedBy>
  <cp:revision>14</cp:revision>
  <dcterms:created xsi:type="dcterms:W3CDTF">2021-12-09T11:10:51Z</dcterms:created>
  <dcterms:modified xsi:type="dcterms:W3CDTF">2023-01-29T17:43:43Z</dcterms:modified>
</cp:coreProperties>
</file>